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3" r:id="rId4"/>
    <p:sldId id="264" r:id="rId5"/>
    <p:sldId id="267" r:id="rId6"/>
    <p:sldId id="262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51" autoAdjust="0"/>
  </p:normalViewPr>
  <p:slideViewPr>
    <p:cSldViewPr snapToGrid="0" snapToObjects="1">
      <p:cViewPr varScale="1">
        <p:scale>
          <a:sx n="65" d="100"/>
          <a:sy n="65" d="100"/>
        </p:scale>
        <p:origin x="-1302" y="-96"/>
      </p:cViewPr>
      <p:guideLst>
        <p:guide orient="horz" pos="4034"/>
        <p:guide pos="5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4" d="100"/>
          <a:sy n="64" d="100"/>
        </p:scale>
        <p:origin x="-281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Overnachtingscijfers%20Vlaams-Brabant%202019%20-%20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TVB%20evoluti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TVB%20evoluti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TVB%20evoluti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Overnachtingscijfers%20Vlaams-Brabant%202019%20-%20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TVB%20evoluti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TVB%20evoluti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vl-brabant.be\Files\Group\vtd\toerisme\9.DATAVERZAMELING\5.%20AndereToerGegevens\2.%20Aankomsten%20en%20overnachtingen\3.%20Overzicht%20TVB\TVB%20evolut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overnachtingen </a:t>
            </a:r>
            <a:r>
              <a:rPr lang="nl-BE" dirty="0" smtClean="0"/>
              <a:t>Vlaams-Brabant</a:t>
            </a:r>
          </a:p>
          <a:p>
            <a:pPr>
              <a:defRPr/>
            </a:pPr>
            <a:r>
              <a:rPr lang="nl-BE" dirty="0" smtClean="0"/>
              <a:t>(1</a:t>
            </a:r>
            <a:r>
              <a:rPr lang="nl-BE" baseline="30000" dirty="0" smtClean="0"/>
              <a:t>ste</a:t>
            </a:r>
            <a:r>
              <a:rPr lang="nl-BE" dirty="0" smtClean="0"/>
              <a:t> 9 maanden van 2020) </a:t>
            </a:r>
            <a:endParaRPr lang="nl-BE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Blad1!$F$7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Blad1!$C$8:$C$19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Augustus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Blad1!$F$8:$F$19</c:f>
              <c:numCache>
                <c:formatCode>#,##0</c:formatCode>
                <c:ptCount val="12"/>
                <c:pt idx="0">
                  <c:v>135023</c:v>
                </c:pt>
                <c:pt idx="1">
                  <c:v>148200</c:v>
                </c:pt>
                <c:pt idx="2">
                  <c:v>180810</c:v>
                </c:pt>
                <c:pt idx="3">
                  <c:v>215238</c:v>
                </c:pt>
                <c:pt idx="4">
                  <c:v>200825</c:v>
                </c:pt>
                <c:pt idx="5">
                  <c:v>204092</c:v>
                </c:pt>
                <c:pt idx="6">
                  <c:v>285836</c:v>
                </c:pt>
                <c:pt idx="7">
                  <c:v>220537</c:v>
                </c:pt>
                <c:pt idx="8">
                  <c:v>203457</c:v>
                </c:pt>
                <c:pt idx="9">
                  <c:v>211969</c:v>
                </c:pt>
                <c:pt idx="10">
                  <c:v>179316</c:v>
                </c:pt>
                <c:pt idx="11">
                  <c:v>163406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F5B-429B-8099-4E725D9AC518}"/>
            </c:ext>
          </c:extLst>
        </c:ser>
        <c:ser>
          <c:idx val="2"/>
          <c:order val="1"/>
          <c:tx>
            <c:strRef>
              <c:f>Blad1!$G$7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Blad1!$C$8:$C$19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Augustus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Blad1!$G$8:$G$19</c:f>
              <c:numCache>
                <c:formatCode>#,##0</c:formatCode>
                <c:ptCount val="12"/>
                <c:pt idx="0">
                  <c:v>135297</c:v>
                </c:pt>
                <c:pt idx="1">
                  <c:v>151158</c:v>
                </c:pt>
                <c:pt idx="2">
                  <c:v>62846</c:v>
                </c:pt>
                <c:pt idx="3">
                  <c:v>5256</c:v>
                </c:pt>
                <c:pt idx="4">
                  <c:v>6058</c:v>
                </c:pt>
                <c:pt idx="5">
                  <c:v>33606</c:v>
                </c:pt>
                <c:pt idx="6">
                  <c:v>159333</c:v>
                </c:pt>
                <c:pt idx="7">
                  <c:v>99451</c:v>
                </c:pt>
                <c:pt idx="8">
                  <c:v>61176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F5B-429B-8099-4E725D9AC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55584"/>
        <c:axId val="106757120"/>
      </c:lineChart>
      <c:catAx>
        <c:axId val="10675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757120"/>
        <c:crosses val="autoZero"/>
        <c:auto val="1"/>
        <c:lblAlgn val="ctr"/>
        <c:lblOffset val="100"/>
        <c:noMultiLvlLbl val="0"/>
      </c:catAx>
      <c:valAx>
        <c:axId val="10675712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#,##0" sourceLinked="1"/>
        <c:majorTickMark val="none"/>
        <c:minorTickMark val="none"/>
        <c:tickLblPos val="nextTo"/>
        <c:crossAx val="1067555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overnachtingen Hageland 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(1</a:t>
            </a:r>
            <a:r>
              <a:rPr lang="nl-BE" baseline="30000" dirty="0" smtClean="0"/>
              <a:t>ste</a:t>
            </a:r>
            <a:r>
              <a:rPr lang="nl-BE" dirty="0" smtClean="0"/>
              <a:t> 9 maanden van 2020)</a:t>
            </a:r>
            <a:endParaRPr lang="nl-BE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'O-evolutie-HG'!$C$92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'O-evolutie-HG'!$D$90:$O$90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'O-evolutie-HG'!$D$92:$O$92</c:f>
              <c:numCache>
                <c:formatCode>#,##0</c:formatCode>
                <c:ptCount val="12"/>
                <c:pt idx="0">
                  <c:v>6282</c:v>
                </c:pt>
                <c:pt idx="1">
                  <c:v>8047</c:v>
                </c:pt>
                <c:pt idx="2">
                  <c:v>11042</c:v>
                </c:pt>
                <c:pt idx="3">
                  <c:v>16406</c:v>
                </c:pt>
                <c:pt idx="4">
                  <c:v>14209</c:v>
                </c:pt>
                <c:pt idx="5">
                  <c:v>14623</c:v>
                </c:pt>
                <c:pt idx="6">
                  <c:v>53393</c:v>
                </c:pt>
                <c:pt idx="7">
                  <c:v>27724</c:v>
                </c:pt>
                <c:pt idx="8">
                  <c:v>14900</c:v>
                </c:pt>
                <c:pt idx="9">
                  <c:v>15804</c:v>
                </c:pt>
                <c:pt idx="10">
                  <c:v>12334</c:v>
                </c:pt>
                <c:pt idx="11">
                  <c:v>7650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5C1-4289-93D0-07E4D02DD0CC}"/>
            </c:ext>
          </c:extLst>
        </c:ser>
        <c:ser>
          <c:idx val="2"/>
          <c:order val="1"/>
          <c:tx>
            <c:strRef>
              <c:f>'O-evolutie-HG'!$C$93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'O-evolutie-HG'!$D$90:$O$90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'O-evolutie-HG'!$D$93:$O$93</c:f>
              <c:numCache>
                <c:formatCode>#,##0</c:formatCode>
                <c:ptCount val="12"/>
                <c:pt idx="0">
                  <c:v>7273</c:v>
                </c:pt>
                <c:pt idx="1">
                  <c:v>9134</c:v>
                </c:pt>
                <c:pt idx="2">
                  <c:v>4393</c:v>
                </c:pt>
                <c:pt idx="3">
                  <c:v>0</c:v>
                </c:pt>
                <c:pt idx="4">
                  <c:v>0</c:v>
                </c:pt>
                <c:pt idx="5">
                  <c:v>7137</c:v>
                </c:pt>
                <c:pt idx="6">
                  <c:v>62123</c:v>
                </c:pt>
                <c:pt idx="7">
                  <c:v>29872</c:v>
                </c:pt>
                <c:pt idx="8">
                  <c:v>9817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5C1-4289-93D0-07E4D02DD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446080"/>
        <c:axId val="108447616"/>
      </c:lineChart>
      <c:catAx>
        <c:axId val="1084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8447616"/>
        <c:crosses val="autoZero"/>
        <c:auto val="1"/>
        <c:lblAlgn val="ctr"/>
        <c:lblOffset val="100"/>
        <c:noMultiLvlLbl val="0"/>
      </c:catAx>
      <c:valAx>
        <c:axId val="10844761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8446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overnachtingen Groene Gordel 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(1</a:t>
            </a:r>
            <a:r>
              <a:rPr lang="nl-BE" baseline="30000" dirty="0" smtClean="0"/>
              <a:t>ste</a:t>
            </a:r>
            <a:r>
              <a:rPr lang="nl-BE" baseline="0" dirty="0" smtClean="0"/>
              <a:t> 9 maanden van </a:t>
            </a:r>
            <a:r>
              <a:rPr lang="nl-BE" dirty="0" smtClean="0"/>
              <a:t>2020)</a:t>
            </a:r>
            <a:endParaRPr lang="nl-BE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'O-evolutie-GG'!$C$98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'O-evolutie-GG'!$D$96:$O$96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'O-evolutie-GG'!$D$98:$O$98</c:f>
              <c:numCache>
                <c:formatCode>#,##0</c:formatCode>
                <c:ptCount val="12"/>
                <c:pt idx="0">
                  <c:v>95846</c:v>
                </c:pt>
                <c:pt idx="1">
                  <c:v>99503</c:v>
                </c:pt>
                <c:pt idx="2">
                  <c:v>121708</c:v>
                </c:pt>
                <c:pt idx="3">
                  <c:v>146161</c:v>
                </c:pt>
                <c:pt idx="4">
                  <c:v>135904</c:v>
                </c:pt>
                <c:pt idx="5">
                  <c:v>135691</c:v>
                </c:pt>
                <c:pt idx="6">
                  <c:v>179966</c:v>
                </c:pt>
                <c:pt idx="7">
                  <c:v>141355</c:v>
                </c:pt>
                <c:pt idx="8">
                  <c:v>135301</c:v>
                </c:pt>
                <c:pt idx="9">
                  <c:v>143459</c:v>
                </c:pt>
                <c:pt idx="10">
                  <c:v>119254</c:v>
                </c:pt>
                <c:pt idx="11">
                  <c:v>110992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6D3-4013-9351-525D6C950476}"/>
            </c:ext>
          </c:extLst>
        </c:ser>
        <c:ser>
          <c:idx val="1"/>
          <c:order val="1"/>
          <c:tx>
            <c:strRef>
              <c:f>'O-evolutie-GG'!$C$99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'O-evolutie-GG'!$D$96:$O$96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'O-evolutie-GG'!$D$99:$O$99</c:f>
              <c:numCache>
                <c:formatCode>#,##0</c:formatCode>
                <c:ptCount val="12"/>
                <c:pt idx="0">
                  <c:v>92766</c:v>
                </c:pt>
                <c:pt idx="1">
                  <c:v>101962</c:v>
                </c:pt>
                <c:pt idx="2">
                  <c:v>40924</c:v>
                </c:pt>
                <c:pt idx="3">
                  <c:v>0</c:v>
                </c:pt>
                <c:pt idx="4">
                  <c:v>0</c:v>
                </c:pt>
                <c:pt idx="5">
                  <c:v>19904</c:v>
                </c:pt>
                <c:pt idx="6">
                  <c:v>76759</c:v>
                </c:pt>
                <c:pt idx="7">
                  <c:v>53264</c:v>
                </c:pt>
                <c:pt idx="8">
                  <c:v>35640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6D3-4013-9351-525D6C950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151744"/>
        <c:axId val="109153280"/>
      </c:lineChart>
      <c:catAx>
        <c:axId val="109151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9153280"/>
        <c:crosses val="autoZero"/>
        <c:auto val="1"/>
        <c:lblAlgn val="ctr"/>
        <c:lblOffset val="100"/>
        <c:noMultiLvlLbl val="0"/>
      </c:catAx>
      <c:valAx>
        <c:axId val="109153280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91517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overnachtingen</a:t>
            </a:r>
            <a:r>
              <a:rPr lang="nl-BE" baseline="0" dirty="0"/>
              <a:t> </a:t>
            </a:r>
            <a:r>
              <a:rPr lang="nl-BE" baseline="0" dirty="0" smtClean="0"/>
              <a:t>Leuven</a:t>
            </a:r>
          </a:p>
          <a:p>
            <a:pPr>
              <a:defRPr/>
            </a:pPr>
            <a:r>
              <a:rPr lang="nl-BE" baseline="0" dirty="0" smtClean="0"/>
              <a:t>(1</a:t>
            </a:r>
            <a:r>
              <a:rPr lang="nl-BE" baseline="30000" dirty="0" smtClean="0"/>
              <a:t>ste</a:t>
            </a:r>
            <a:r>
              <a:rPr lang="nl-BE" baseline="0" dirty="0" smtClean="0"/>
              <a:t> 9 maanden van 2020)</a:t>
            </a:r>
            <a:endParaRPr lang="nl-BE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'O-evolutie-Leuven'!$A$80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'O-evolutie-Leuven'!$B$79:$M$79</c:f>
              <c:strCache>
                <c:ptCount val="12"/>
                <c:pt idx="0">
                  <c:v>Jan</c:v>
                </c:pt>
                <c:pt idx="1">
                  <c:v>Febr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Julie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'O-evolutie-Leuven'!$B$80:$M$80</c:f>
              <c:numCache>
                <c:formatCode>#,##0</c:formatCode>
                <c:ptCount val="12"/>
                <c:pt idx="0">
                  <c:v>32895</c:v>
                </c:pt>
                <c:pt idx="1">
                  <c:v>40650</c:v>
                </c:pt>
                <c:pt idx="2">
                  <c:v>48060</c:v>
                </c:pt>
                <c:pt idx="3">
                  <c:v>52671</c:v>
                </c:pt>
                <c:pt idx="4">
                  <c:v>50712</c:v>
                </c:pt>
                <c:pt idx="5">
                  <c:v>53778</c:v>
                </c:pt>
                <c:pt idx="6">
                  <c:v>52477</c:v>
                </c:pt>
                <c:pt idx="7">
                  <c:v>51458</c:v>
                </c:pt>
                <c:pt idx="8">
                  <c:v>53256</c:v>
                </c:pt>
                <c:pt idx="9">
                  <c:v>52706</c:v>
                </c:pt>
                <c:pt idx="10">
                  <c:v>47728</c:v>
                </c:pt>
                <c:pt idx="11">
                  <c:v>44764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'O-evolutie-Leuven'!$A$81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'O-evolutie-Leuven'!$B$79:$M$79</c:f>
              <c:strCache>
                <c:ptCount val="12"/>
                <c:pt idx="0">
                  <c:v>Jan</c:v>
                </c:pt>
                <c:pt idx="1">
                  <c:v>Febr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Julie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'O-evolutie-Leuven'!$B$81:$M$81</c:f>
              <c:numCache>
                <c:formatCode>#,##0</c:formatCode>
                <c:ptCount val="12"/>
                <c:pt idx="0">
                  <c:v>35258</c:v>
                </c:pt>
                <c:pt idx="1">
                  <c:v>40062</c:v>
                </c:pt>
                <c:pt idx="2">
                  <c:v>17529</c:v>
                </c:pt>
                <c:pt idx="3">
                  <c:v>0</c:v>
                </c:pt>
                <c:pt idx="4">
                  <c:v>0</c:v>
                </c:pt>
                <c:pt idx="5">
                  <c:v>6565</c:v>
                </c:pt>
                <c:pt idx="6">
                  <c:v>20451</c:v>
                </c:pt>
                <c:pt idx="7">
                  <c:v>16315</c:v>
                </c:pt>
                <c:pt idx="8">
                  <c:v>15719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29696"/>
        <c:axId val="106831232"/>
      </c:lineChart>
      <c:catAx>
        <c:axId val="10682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831232"/>
        <c:crosses val="autoZero"/>
        <c:auto val="1"/>
        <c:lblAlgn val="ctr"/>
        <c:lblOffset val="100"/>
        <c:noMultiLvlLbl val="0"/>
      </c:catAx>
      <c:valAx>
        <c:axId val="10683123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68296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aankomsten Vlaams-Brabant 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(1</a:t>
            </a:r>
            <a:r>
              <a:rPr lang="nl-BE" baseline="30000" dirty="0" smtClean="0"/>
              <a:t>ste</a:t>
            </a:r>
            <a:r>
              <a:rPr lang="nl-BE" dirty="0" smtClean="0"/>
              <a:t> 9 maanden van 2020)</a:t>
            </a:r>
            <a:endParaRPr lang="nl-BE" dirty="0"/>
          </a:p>
        </c:rich>
      </c:tx>
      <c:layout>
        <c:manualLayout>
          <c:xMode val="edge"/>
          <c:yMode val="edge"/>
          <c:x val="0.25178695945074892"/>
          <c:y val="2.7955587776176481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Blad1!$F$34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Blad1!$C$35:$C$46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Augustus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Blad1!$F$35:$F$46</c:f>
              <c:numCache>
                <c:formatCode>#,##0</c:formatCode>
                <c:ptCount val="12"/>
                <c:pt idx="0">
                  <c:v>80557</c:v>
                </c:pt>
                <c:pt idx="1">
                  <c:v>88735</c:v>
                </c:pt>
                <c:pt idx="2">
                  <c:v>107873</c:v>
                </c:pt>
                <c:pt idx="3">
                  <c:v>126432</c:v>
                </c:pt>
                <c:pt idx="4">
                  <c:v>122262</c:v>
                </c:pt>
                <c:pt idx="5">
                  <c:v>122837</c:v>
                </c:pt>
                <c:pt idx="6">
                  <c:v>131131</c:v>
                </c:pt>
                <c:pt idx="7">
                  <c:v>115744</c:v>
                </c:pt>
                <c:pt idx="8">
                  <c:v>119412</c:v>
                </c:pt>
                <c:pt idx="9">
                  <c:v>122874</c:v>
                </c:pt>
                <c:pt idx="10">
                  <c:v>110660</c:v>
                </c:pt>
                <c:pt idx="11">
                  <c:v>103261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9FD-4CC9-A0AD-DB825FAE15BE}"/>
            </c:ext>
          </c:extLst>
        </c:ser>
        <c:ser>
          <c:idx val="3"/>
          <c:order val="1"/>
          <c:tx>
            <c:strRef>
              <c:f>Blad1!$G$34</c:f>
              <c:strCache>
                <c:ptCount val="1"/>
                <c:pt idx="0">
                  <c:v>2020</c:v>
                </c:pt>
              </c:strCache>
            </c:strRef>
          </c:tx>
          <c:val>
            <c:numRef>
              <c:f>Blad1!$G$35:$G$46</c:f>
              <c:numCache>
                <c:formatCode>#,##0</c:formatCode>
                <c:ptCount val="12"/>
                <c:pt idx="0">
                  <c:v>82427</c:v>
                </c:pt>
                <c:pt idx="1">
                  <c:v>89851</c:v>
                </c:pt>
                <c:pt idx="2">
                  <c:v>35899</c:v>
                </c:pt>
                <c:pt idx="3">
                  <c:v>1966</c:v>
                </c:pt>
                <c:pt idx="4">
                  <c:v>3060</c:v>
                </c:pt>
                <c:pt idx="5">
                  <c:v>17014</c:v>
                </c:pt>
                <c:pt idx="6">
                  <c:v>49662</c:v>
                </c:pt>
                <c:pt idx="7">
                  <c:v>37997</c:v>
                </c:pt>
                <c:pt idx="8">
                  <c:v>33444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9FD-4CC9-A0AD-DB825FAE1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67328"/>
        <c:axId val="106873216"/>
      </c:lineChart>
      <c:catAx>
        <c:axId val="10686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6873216"/>
        <c:crosses val="autoZero"/>
        <c:auto val="1"/>
        <c:lblAlgn val="ctr"/>
        <c:lblOffset val="100"/>
        <c:noMultiLvlLbl val="0"/>
      </c:catAx>
      <c:valAx>
        <c:axId val="10687321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686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aankomsten </a:t>
            </a:r>
            <a:r>
              <a:rPr lang="nl-BE" dirty="0" smtClean="0"/>
              <a:t>Hageland </a:t>
            </a:r>
          </a:p>
          <a:p>
            <a:pPr>
              <a:defRPr/>
            </a:pPr>
            <a:r>
              <a:rPr lang="nl-BE" dirty="0" smtClean="0"/>
              <a:t>(1</a:t>
            </a:r>
            <a:r>
              <a:rPr lang="nl-BE" baseline="30000" dirty="0" smtClean="0"/>
              <a:t>ste</a:t>
            </a:r>
            <a:r>
              <a:rPr lang="nl-BE" dirty="0" smtClean="0"/>
              <a:t> 9</a:t>
            </a:r>
            <a:r>
              <a:rPr lang="nl-BE" baseline="0" dirty="0" smtClean="0"/>
              <a:t> maanden van 2020)</a:t>
            </a:r>
            <a:endParaRPr lang="nl-BE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'O-evolutie-HG'!$C$66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'O-evolutie-HG'!$D$64:$O$64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'O-evolutie-HG'!$D$66:$O$66</c:f>
              <c:numCache>
                <c:formatCode>#,##0</c:formatCode>
                <c:ptCount val="12"/>
                <c:pt idx="0">
                  <c:v>3561</c:v>
                </c:pt>
                <c:pt idx="1">
                  <c:v>4646</c:v>
                </c:pt>
                <c:pt idx="2">
                  <c:v>6030</c:v>
                </c:pt>
                <c:pt idx="3">
                  <c:v>8159</c:v>
                </c:pt>
                <c:pt idx="4">
                  <c:v>7865</c:v>
                </c:pt>
                <c:pt idx="5">
                  <c:v>7686</c:v>
                </c:pt>
                <c:pt idx="6">
                  <c:v>10478</c:v>
                </c:pt>
                <c:pt idx="7">
                  <c:v>7500</c:v>
                </c:pt>
                <c:pt idx="8">
                  <c:v>8068</c:v>
                </c:pt>
                <c:pt idx="9">
                  <c:v>7832</c:v>
                </c:pt>
                <c:pt idx="10">
                  <c:v>6500</c:v>
                </c:pt>
                <c:pt idx="11">
                  <c:v>3616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14F-40EC-AADD-33887498AD92}"/>
            </c:ext>
          </c:extLst>
        </c:ser>
        <c:ser>
          <c:idx val="2"/>
          <c:order val="1"/>
          <c:tx>
            <c:strRef>
              <c:f>'O-evolutie-HG'!$C$67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'O-evolutie-HG'!$D$64:$O$64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'O-evolutie-HG'!$D$67:$O$67</c:f>
              <c:numCache>
                <c:formatCode>#,##0</c:formatCode>
                <c:ptCount val="12"/>
                <c:pt idx="0">
                  <c:v>3768</c:v>
                </c:pt>
                <c:pt idx="1">
                  <c:v>4689</c:v>
                </c:pt>
                <c:pt idx="2">
                  <c:v>2240</c:v>
                </c:pt>
                <c:pt idx="3">
                  <c:v>0</c:v>
                </c:pt>
                <c:pt idx="4">
                  <c:v>0</c:v>
                </c:pt>
                <c:pt idx="5">
                  <c:v>2974</c:v>
                </c:pt>
                <c:pt idx="6">
                  <c:v>11484</c:v>
                </c:pt>
                <c:pt idx="7">
                  <c:v>6539</c:v>
                </c:pt>
                <c:pt idx="8">
                  <c:v>4541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14F-40EC-AADD-33887498A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17888"/>
        <c:axId val="106919424"/>
      </c:lineChart>
      <c:catAx>
        <c:axId val="106917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919424"/>
        <c:crosses val="autoZero"/>
        <c:auto val="1"/>
        <c:lblAlgn val="ctr"/>
        <c:lblOffset val="100"/>
        <c:noMultiLvlLbl val="0"/>
      </c:catAx>
      <c:valAx>
        <c:axId val="10691942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6917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 aankomsten Groene Gordel </a:t>
            </a:r>
            <a:endParaRPr lang="nl-BE" dirty="0" smtClean="0"/>
          </a:p>
          <a:p>
            <a:pPr>
              <a:defRPr/>
            </a:pPr>
            <a:r>
              <a:rPr lang="nl-BE" dirty="0" smtClean="0"/>
              <a:t>(1</a:t>
            </a:r>
            <a:r>
              <a:rPr lang="nl-BE" baseline="30000" dirty="0" smtClean="0"/>
              <a:t>ste</a:t>
            </a:r>
            <a:r>
              <a:rPr lang="nl-BE" baseline="0" dirty="0" smtClean="0"/>
              <a:t> 9 maanden van </a:t>
            </a:r>
            <a:r>
              <a:rPr lang="nl-BE" dirty="0" smtClean="0"/>
              <a:t>2020)</a:t>
            </a:r>
            <a:endParaRPr lang="nl-BE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'O-evolutie-GG'!$C$73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'O-evolutie-GG'!$D$71:$O$71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'O-evolutie-GG'!$D$73:$O$73</c:f>
              <c:numCache>
                <c:formatCode>#,##0</c:formatCode>
                <c:ptCount val="12"/>
                <c:pt idx="0">
                  <c:v>59809</c:v>
                </c:pt>
                <c:pt idx="1">
                  <c:v>64598</c:v>
                </c:pt>
                <c:pt idx="2">
                  <c:v>77161</c:v>
                </c:pt>
                <c:pt idx="3">
                  <c:v>92269</c:v>
                </c:pt>
                <c:pt idx="4">
                  <c:v>87341</c:v>
                </c:pt>
                <c:pt idx="5">
                  <c:v>88819</c:v>
                </c:pt>
                <c:pt idx="6">
                  <c:v>94057</c:v>
                </c:pt>
                <c:pt idx="7">
                  <c:v>82992</c:v>
                </c:pt>
                <c:pt idx="8">
                  <c:v>85667</c:v>
                </c:pt>
                <c:pt idx="9">
                  <c:v>88903</c:v>
                </c:pt>
                <c:pt idx="10">
                  <c:v>79151</c:v>
                </c:pt>
                <c:pt idx="11">
                  <c:v>73913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417-422E-83F7-96A93B96BB21}"/>
            </c:ext>
          </c:extLst>
        </c:ser>
        <c:ser>
          <c:idx val="1"/>
          <c:order val="1"/>
          <c:tx>
            <c:strRef>
              <c:f>'O-evolutie-GG'!$C$74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'O-evolutie-GG'!$D$71:$O$71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Mrt</c:v>
                </c:pt>
                <c:pt idx="3">
                  <c:v>Apr</c:v>
                </c:pt>
                <c:pt idx="4">
                  <c:v>Mei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'O-evolutie-GG'!$D$74:$O$74</c:f>
              <c:numCache>
                <c:formatCode>#,##0</c:formatCode>
                <c:ptCount val="12"/>
                <c:pt idx="0">
                  <c:v>59998</c:v>
                </c:pt>
                <c:pt idx="1">
                  <c:v>65015</c:v>
                </c:pt>
                <c:pt idx="2">
                  <c:v>25656</c:v>
                </c:pt>
                <c:pt idx="3">
                  <c:v>0</c:v>
                </c:pt>
                <c:pt idx="4">
                  <c:v>0</c:v>
                </c:pt>
                <c:pt idx="5">
                  <c:v>10395</c:v>
                </c:pt>
                <c:pt idx="6">
                  <c:v>27832</c:v>
                </c:pt>
                <c:pt idx="7">
                  <c:v>22771</c:v>
                </c:pt>
                <c:pt idx="8">
                  <c:v>19980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417-422E-83F7-96A93B96B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64096"/>
        <c:axId val="106965632"/>
      </c:lineChart>
      <c:catAx>
        <c:axId val="106964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965632"/>
        <c:crosses val="autoZero"/>
        <c:auto val="1"/>
        <c:lblAlgn val="ctr"/>
        <c:lblOffset val="100"/>
        <c:noMultiLvlLbl val="0"/>
      </c:catAx>
      <c:valAx>
        <c:axId val="10696563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6964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Evolutie</a:t>
            </a:r>
            <a:r>
              <a:rPr lang="nl-BE" baseline="0" dirty="0"/>
              <a:t> aankomsten </a:t>
            </a:r>
            <a:r>
              <a:rPr lang="nl-BE" baseline="0" dirty="0" smtClean="0"/>
              <a:t>Leuven</a:t>
            </a:r>
          </a:p>
          <a:p>
            <a:pPr>
              <a:defRPr/>
            </a:pPr>
            <a:r>
              <a:rPr lang="nl-BE" baseline="0" dirty="0" smtClean="0"/>
              <a:t>(1</a:t>
            </a:r>
            <a:r>
              <a:rPr lang="nl-BE" baseline="30000" dirty="0" smtClean="0"/>
              <a:t>ste</a:t>
            </a:r>
            <a:r>
              <a:rPr lang="nl-BE" baseline="0" dirty="0" smtClean="0"/>
              <a:t> 9 maanden van 2020)</a:t>
            </a:r>
          </a:p>
          <a:p>
            <a:pPr>
              <a:defRPr/>
            </a:pPr>
            <a:endParaRPr lang="nl-BE" dirty="0"/>
          </a:p>
        </c:rich>
      </c:tx>
      <c:layout>
        <c:manualLayout>
          <c:xMode val="edge"/>
          <c:yMode val="edge"/>
          <c:x val="0.30347593710319282"/>
          <c:y val="2.012578350573188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'O-evolutie-Leuven'!$A$73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'O-evolutie-Leuven'!$B$72:$M$72</c:f>
              <c:strCache>
                <c:ptCount val="12"/>
                <c:pt idx="0">
                  <c:v>Jan</c:v>
                </c:pt>
                <c:pt idx="1">
                  <c:v>Febr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Julie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'O-evolutie-Leuven'!$B$73:$M$73</c:f>
              <c:numCache>
                <c:formatCode>#,##0</c:formatCode>
                <c:ptCount val="12"/>
                <c:pt idx="0">
                  <c:v>17187</c:v>
                </c:pt>
                <c:pt idx="1">
                  <c:v>19491</c:v>
                </c:pt>
                <c:pt idx="2">
                  <c:v>24682</c:v>
                </c:pt>
                <c:pt idx="3">
                  <c:v>26004</c:v>
                </c:pt>
                <c:pt idx="4">
                  <c:v>27056</c:v>
                </c:pt>
                <c:pt idx="5">
                  <c:v>26332</c:v>
                </c:pt>
                <c:pt idx="6">
                  <c:v>26596</c:v>
                </c:pt>
                <c:pt idx="7">
                  <c:v>25252</c:v>
                </c:pt>
                <c:pt idx="8">
                  <c:v>25677</c:v>
                </c:pt>
                <c:pt idx="9">
                  <c:v>26139</c:v>
                </c:pt>
                <c:pt idx="10">
                  <c:v>25009</c:v>
                </c:pt>
                <c:pt idx="11">
                  <c:v>25732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'O-evolutie-Leuven'!$A$74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'O-evolutie-Leuven'!$B$72:$M$72</c:f>
              <c:strCache>
                <c:ptCount val="12"/>
                <c:pt idx="0">
                  <c:v>Jan</c:v>
                </c:pt>
                <c:pt idx="1">
                  <c:v>Febr</c:v>
                </c:pt>
                <c:pt idx="2">
                  <c:v>Maart</c:v>
                </c:pt>
                <c:pt idx="3">
                  <c:v>April</c:v>
                </c:pt>
                <c:pt idx="4">
                  <c:v>Mei</c:v>
                </c:pt>
                <c:pt idx="5">
                  <c:v>Juni</c:v>
                </c:pt>
                <c:pt idx="6">
                  <c:v>Julie</c:v>
                </c:pt>
                <c:pt idx="7">
                  <c:v>Aug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'O-evolutie-Leuven'!$B$74:$M$74</c:f>
              <c:numCache>
                <c:formatCode>#,##0</c:formatCode>
                <c:ptCount val="12"/>
                <c:pt idx="0">
                  <c:v>18661</c:v>
                </c:pt>
                <c:pt idx="1">
                  <c:v>20147</c:v>
                </c:pt>
                <c:pt idx="2">
                  <c:v>8003</c:v>
                </c:pt>
                <c:pt idx="3">
                  <c:v>0</c:v>
                </c:pt>
                <c:pt idx="4">
                  <c:v>0</c:v>
                </c:pt>
                <c:pt idx="5">
                  <c:v>3645</c:v>
                </c:pt>
                <c:pt idx="6">
                  <c:v>10346</c:v>
                </c:pt>
                <c:pt idx="7">
                  <c:v>8687</c:v>
                </c:pt>
                <c:pt idx="8">
                  <c:v>8923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005440"/>
        <c:axId val="107006976"/>
      </c:lineChart>
      <c:catAx>
        <c:axId val="107005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006976"/>
        <c:crosses val="autoZero"/>
        <c:auto val="1"/>
        <c:lblAlgn val="ctr"/>
        <c:lblOffset val="100"/>
        <c:noMultiLvlLbl val="0"/>
      </c:catAx>
      <c:valAx>
        <c:axId val="10700697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70054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D9CD-BCA6-41BB-A768-1054F3215EE0}" type="datetimeFigureOut">
              <a:rPr lang="nl-BE" smtClean="0"/>
              <a:t>28/01/2021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2CF00-7A71-49A5-BD94-0426D50CF07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136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94BB7-FF2E-4852-B080-778C41EC06D2}" type="datetimeFigureOut">
              <a:rPr lang="nl-BE" smtClean="0"/>
              <a:t>28/01/2021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0B4AB-FB7E-4055-A8D0-E3AC58A60D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000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584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40954" y="3393348"/>
            <a:ext cx="7772400" cy="638825"/>
          </a:xfrm>
        </p:spPr>
        <p:txBody>
          <a:bodyPr wrap="square" anchor="t">
            <a:normAutofit/>
          </a:bodyPr>
          <a:lstStyle>
            <a:lvl1pPr algn="l">
              <a:lnSpc>
                <a:spcPts val="3400"/>
              </a:lnSpc>
              <a:defRPr sz="4000" b="1" kern="1200" cap="none" baseline="0"/>
            </a:lvl1pPr>
          </a:lstStyle>
          <a:p>
            <a:r>
              <a:rPr lang="nl-NL" dirty="0" smtClean="0"/>
              <a:t>Hier komt de titel van </a:t>
            </a:r>
            <a:br>
              <a:rPr lang="nl-NL" dirty="0" smtClean="0"/>
            </a:br>
            <a:r>
              <a:rPr lang="nl-NL" dirty="0" smtClean="0"/>
              <a:t>de </a:t>
            </a:r>
            <a:r>
              <a:rPr lang="nl-NL" dirty="0" err="1" smtClean="0"/>
              <a:t>ppt</a:t>
            </a:r>
            <a:r>
              <a:rPr lang="nl-NL" dirty="0" smtClean="0"/>
              <a:t>. 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140954" y="4425771"/>
            <a:ext cx="7772400" cy="595955"/>
          </a:xfrm>
        </p:spPr>
        <p:txBody>
          <a:bodyPr tIns="0" anchor="t" anchorCtr="0">
            <a:norm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Hier komt de ondertitel.</a:t>
            </a:r>
          </a:p>
        </p:txBody>
      </p:sp>
    </p:spTree>
    <p:extLst>
      <p:ext uri="{BB962C8B-B14F-4D97-AF65-F5344CB8AC3E}">
        <p14:creationId xmlns:p14="http://schemas.microsoft.com/office/powerpoint/2010/main" val="189180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11017"/>
            <a:ext cx="9301891" cy="69912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418911" y="3316231"/>
            <a:ext cx="6047756" cy="627808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Hoofdstuk 1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418911" y="3960115"/>
            <a:ext cx="6047756" cy="1191153"/>
          </a:xfrm>
        </p:spPr>
        <p:txBody>
          <a:bodyPr tIns="0" anchor="t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Subtitel.</a:t>
            </a:r>
          </a:p>
        </p:txBody>
      </p:sp>
    </p:spTree>
    <p:extLst>
      <p:ext uri="{BB962C8B-B14F-4D97-AF65-F5344CB8AC3E}">
        <p14:creationId xmlns:p14="http://schemas.microsoft.com/office/powerpoint/2010/main" val="412397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Titel van de </a:t>
            </a:r>
            <a:r>
              <a:rPr lang="nl-BE" dirty="0" err="1" smtClean="0"/>
              <a:t>Powerpoint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80541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619670" y="2027104"/>
            <a:ext cx="3420000" cy="3833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21147" y="2027104"/>
            <a:ext cx="3238959" cy="3833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 smtClean="0"/>
              <a:t>Titel van de </a:t>
            </a:r>
            <a:r>
              <a:rPr lang="nl-BE" dirty="0" err="1" smtClean="0"/>
              <a:t>Powerpoint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48059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17" y="-11017"/>
            <a:ext cx="9301891" cy="69912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24540" y="1894901"/>
            <a:ext cx="3226038" cy="760164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Afsluiting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924540" y="2826405"/>
            <a:ext cx="3226038" cy="1752600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Provincie Vlaams-Brabant</a:t>
            </a:r>
          </a:p>
          <a:p>
            <a:r>
              <a:rPr lang="nl-NL" dirty="0" smtClean="0"/>
              <a:t>Provincieplein 1</a:t>
            </a:r>
          </a:p>
          <a:p>
            <a:r>
              <a:rPr lang="nl-NL" dirty="0" smtClean="0"/>
              <a:t>3010 Leuven</a:t>
            </a:r>
          </a:p>
          <a:p>
            <a:r>
              <a:rPr lang="nl-NL" dirty="0" smtClean="0"/>
              <a:t>016-22 22 22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15207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326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951451" cy="580926"/>
          </a:xfrm>
          <a:prstGeom prst="rect">
            <a:avLst/>
          </a:prstGeom>
        </p:spPr>
        <p:txBody>
          <a:bodyPr vert="horz" wrap="square" lIns="0" tIns="0" rIns="91440" bIns="45720" rtlCol="0" anchor="t" anchorCtr="0">
            <a:normAutofit/>
          </a:bodyPr>
          <a:lstStyle/>
          <a:p>
            <a:r>
              <a:rPr lang="nl-NL" dirty="0" smtClean="0"/>
              <a:t>Hoofdtitel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19672" y="2038119"/>
            <a:ext cx="6951451" cy="376714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65164" y="6071262"/>
            <a:ext cx="5733939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BE" dirty="0" smtClean="0"/>
              <a:t>Titel van de </a:t>
            </a:r>
            <a:r>
              <a:rPr lang="nl-BE" dirty="0" err="1" smtClean="0"/>
              <a:t>Powerpoint</a:t>
            </a:r>
            <a:r>
              <a:rPr lang="nl-BE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116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1" r:id="rId2"/>
    <p:sldLayoutId id="2147483650" r:id="rId3"/>
    <p:sldLayoutId id="2147483652" r:id="rId4"/>
    <p:sldLayoutId id="214748364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1" kern="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sz="24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/>
              <a:t>Aankomst- en </a:t>
            </a:r>
            <a:r>
              <a:rPr lang="nl-BE" dirty="0" smtClean="0"/>
              <a:t>overnachtingscijfers</a:t>
            </a:r>
            <a:br>
              <a:rPr lang="nl-BE" dirty="0" smtClean="0"/>
            </a:br>
            <a:r>
              <a:rPr lang="nl-BE" dirty="0" smtClean="0"/>
              <a:t>Vlaams-Brabant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BE" b="1" dirty="0" smtClean="0"/>
              <a:t>2019 - 2020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16289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overnachtingen </a:t>
            </a:r>
            <a:endParaRPr lang="nl-BE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8413585"/>
              </p:ext>
            </p:extLst>
          </p:nvPr>
        </p:nvGraphicFramePr>
        <p:xfrm>
          <a:off x="511444" y="1689315"/>
          <a:ext cx="8059469" cy="4339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276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overnachtingen</a:t>
            </a:r>
            <a:endParaRPr lang="nl-BE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200-000009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417717"/>
              </p:ext>
            </p:extLst>
          </p:nvPr>
        </p:nvGraphicFramePr>
        <p:xfrm>
          <a:off x="309966" y="1417638"/>
          <a:ext cx="8260947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505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overnachtingen</a:t>
            </a:r>
            <a:endParaRPr lang="nl-BE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737641"/>
              </p:ext>
            </p:extLst>
          </p:nvPr>
        </p:nvGraphicFramePr>
        <p:xfrm>
          <a:off x="650930" y="1417638"/>
          <a:ext cx="7919984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872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overnachtingen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319795"/>
              </p:ext>
            </p:extLst>
          </p:nvPr>
        </p:nvGraphicFramePr>
        <p:xfrm>
          <a:off x="557940" y="1658319"/>
          <a:ext cx="8291592" cy="429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599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aankomsten</a:t>
            </a:r>
            <a:endParaRPr lang="nl-BE" dirty="0"/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104304"/>
              </p:ext>
            </p:extLst>
          </p:nvPr>
        </p:nvGraphicFramePr>
        <p:xfrm>
          <a:off x="526942" y="1689315"/>
          <a:ext cx="8043971" cy="4339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113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aankomsten</a:t>
            </a:r>
            <a:endParaRPr lang="nl-BE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200-000008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763270"/>
              </p:ext>
            </p:extLst>
          </p:nvPr>
        </p:nvGraphicFramePr>
        <p:xfrm>
          <a:off x="402956" y="1565329"/>
          <a:ext cx="8167957" cy="424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2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aankomsten</a:t>
            </a:r>
            <a:endParaRPr lang="nl-BE" dirty="0"/>
          </a:p>
        </p:txBody>
      </p:sp>
      <p:graphicFrame>
        <p:nvGraphicFramePr>
          <p:cNvPr id="6" name="Tijdelijke aanduiding voor inhoud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606671"/>
              </p:ext>
            </p:extLst>
          </p:nvPr>
        </p:nvGraphicFramePr>
        <p:xfrm>
          <a:off x="557940" y="1689315"/>
          <a:ext cx="8012974" cy="411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991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Evolutie aankomsten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662194"/>
              </p:ext>
            </p:extLst>
          </p:nvPr>
        </p:nvGraphicFramePr>
        <p:xfrm>
          <a:off x="619932" y="1627322"/>
          <a:ext cx="7950981" cy="417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91498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</Template>
  <TotalTime>92</TotalTime>
  <Words>105</Words>
  <Application>Microsoft Office PowerPoint</Application>
  <PresentationFormat>Diavoorstelling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presentatie</vt:lpstr>
      <vt:lpstr>Aankomst- en overnachtingscijfers Vlaams-Brabant</vt:lpstr>
      <vt:lpstr>Evolutie overnachtingen </vt:lpstr>
      <vt:lpstr>Evolutie overnachtingen</vt:lpstr>
      <vt:lpstr>Evolutie overnachtingen</vt:lpstr>
      <vt:lpstr>Evolutie overnachtingen</vt:lpstr>
      <vt:lpstr>Evolutie aankomsten</vt:lpstr>
      <vt:lpstr>Evolutie aankomsten</vt:lpstr>
      <vt:lpstr>Evolutie aankomsten</vt:lpstr>
      <vt:lpstr>Evolutie aankomsten</vt:lpstr>
    </vt:vector>
  </TitlesOfParts>
  <Company>Provinciebestuur Vlaams-Brabant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Aankomst- en overnachtingscijfers</dc:title>
  <dc:creator>Bochra Benyaich</dc:creator>
  <cp:lastModifiedBy>Baptist Vlaeminck</cp:lastModifiedBy>
  <cp:revision>9</cp:revision>
  <dcterms:created xsi:type="dcterms:W3CDTF">2021-01-08T08:21:08Z</dcterms:created>
  <dcterms:modified xsi:type="dcterms:W3CDTF">2021-01-28T11:27:44Z</dcterms:modified>
</cp:coreProperties>
</file>